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55" r:id="rId2"/>
  </p:sldMasterIdLst>
  <p:notesMasterIdLst>
    <p:notesMasterId r:id="rId41"/>
  </p:notesMasterIdLst>
  <p:sldIdLst>
    <p:sldId id="256" r:id="rId3"/>
    <p:sldId id="259" r:id="rId4"/>
    <p:sldId id="260" r:id="rId5"/>
    <p:sldId id="295" r:id="rId6"/>
    <p:sldId id="296" r:id="rId7"/>
    <p:sldId id="272" r:id="rId8"/>
    <p:sldId id="297" r:id="rId9"/>
    <p:sldId id="298" r:id="rId10"/>
    <p:sldId id="300" r:id="rId11"/>
    <p:sldId id="261" r:id="rId12"/>
    <p:sldId id="328" r:id="rId13"/>
    <p:sldId id="320" r:id="rId14"/>
    <p:sldId id="321" r:id="rId15"/>
    <p:sldId id="322" r:id="rId16"/>
    <p:sldId id="323" r:id="rId17"/>
    <p:sldId id="324" r:id="rId18"/>
    <p:sldId id="325" r:id="rId19"/>
    <p:sldId id="280" r:id="rId20"/>
    <p:sldId id="326" r:id="rId21"/>
    <p:sldId id="327" r:id="rId22"/>
    <p:sldId id="262" r:id="rId23"/>
    <p:sldId id="299" r:id="rId24"/>
    <p:sldId id="301" r:id="rId25"/>
    <p:sldId id="276" r:id="rId26"/>
    <p:sldId id="302" r:id="rId27"/>
    <p:sldId id="303" r:id="rId28"/>
    <p:sldId id="304" r:id="rId29"/>
    <p:sldId id="305" r:id="rId30"/>
    <p:sldId id="318" r:id="rId31"/>
    <p:sldId id="307" r:id="rId32"/>
    <p:sldId id="308" r:id="rId33"/>
    <p:sldId id="309" r:id="rId34"/>
    <p:sldId id="310" r:id="rId35"/>
    <p:sldId id="311" r:id="rId36"/>
    <p:sldId id="312" r:id="rId37"/>
    <p:sldId id="313" r:id="rId38"/>
    <p:sldId id="281" r:id="rId39"/>
    <p:sldId id="269" r:id="rId40"/>
  </p:sld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02" autoAdjust="0"/>
    <p:restoredTop sz="96349" autoAdjust="0"/>
  </p:normalViewPr>
  <p:slideViewPr>
    <p:cSldViewPr snapToGrid="0" snapToObjects="1">
      <p:cViewPr varScale="1">
        <p:scale>
          <a:sx n="145" d="100"/>
          <a:sy n="145" d="100"/>
        </p:scale>
        <p:origin x="72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20" Type="http://schemas.openxmlformats.org/officeDocument/2006/relationships/slide" Target="slides/slide18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5/10/2024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因为之前很多的</a:t>
            </a:r>
            <a:r>
              <a:rPr lang="en-US" altLang="zh-CN" dirty="0"/>
              <a:t>MPI</a:t>
            </a:r>
            <a:r>
              <a:rPr lang="zh-CN" altLang="en-US" dirty="0"/>
              <a:t>的实现是基于</a:t>
            </a:r>
            <a:r>
              <a:rPr lang="en-US" altLang="zh-CN" dirty="0" err="1"/>
              <a:t>fortran</a:t>
            </a:r>
            <a:r>
              <a:rPr lang="zh-CN" altLang="en-US" dirty="0"/>
              <a:t>的，但是现在的</a:t>
            </a:r>
            <a:r>
              <a:rPr lang="en-US" altLang="zh-CN" dirty="0" err="1"/>
              <a:t>linux</a:t>
            </a:r>
            <a:r>
              <a:rPr lang="zh-CN" altLang="en-US" dirty="0"/>
              <a:t>系统中可能没有默认安装</a:t>
            </a:r>
            <a:r>
              <a:rPr lang="en-US" altLang="zh-CN" dirty="0" err="1"/>
              <a:t>fortran</a:t>
            </a:r>
            <a:r>
              <a:rPr lang="zh-CN" altLang="en-US" dirty="0"/>
              <a:t>语言，我们后续的实现也是基于</a:t>
            </a:r>
            <a:r>
              <a:rPr lang="en-US" altLang="zh-CN" dirty="0" err="1"/>
              <a:t>cpp</a:t>
            </a:r>
            <a:r>
              <a:rPr lang="zh-CN" altLang="en-US" dirty="0"/>
              <a:t>，所以我们在配置的时候可以把</a:t>
            </a:r>
            <a:r>
              <a:rPr lang="en-US" altLang="zh-CN" dirty="0" err="1"/>
              <a:t>fortran</a:t>
            </a:r>
            <a:r>
              <a:rPr lang="zh-CN" altLang="en-US" dirty="0"/>
              <a:t>取消掉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1428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1285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7971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8978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5094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3757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86762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02897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3234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77787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02052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58959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97865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12031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42691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87795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76203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620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91050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31020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23879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14155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48987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83020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02843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在这里我们指定了发送数据的长度，当我们不知道具体传输数据长度时，</a:t>
            </a:r>
            <a:r>
              <a:rPr lang="en-US" altLang="zh-CN" dirty="0" err="1"/>
              <a:t>mpi</a:t>
            </a:r>
            <a:r>
              <a:rPr lang="zh-CN" altLang="en-US" dirty="0"/>
              <a:t>也允许我们使用动态的方式来接受数据。</a:t>
            </a:r>
            <a:r>
              <a:rPr lang="en-US" altLang="zh-CN" b="1" i="0" dirty="0">
                <a:solidFill>
                  <a:srgbClr val="303030"/>
                </a:solidFill>
                <a:effectLst/>
                <a:latin typeface="Helvetica Neue"/>
              </a:rPr>
              <a:t>MPI Probe </a:t>
            </a:r>
            <a:r>
              <a:rPr lang="zh-CN" altLang="en-US" b="1" i="0" dirty="0">
                <a:solidFill>
                  <a:srgbClr val="303030"/>
                </a:solidFill>
                <a:effectLst/>
                <a:latin typeface="Helvetica Neue"/>
              </a:rPr>
              <a:t>和 </a:t>
            </a:r>
            <a:r>
              <a:rPr lang="en-US" altLang="zh-CN" b="1" i="0" dirty="0">
                <a:solidFill>
                  <a:srgbClr val="303030"/>
                </a:solidFill>
                <a:effectLst/>
                <a:latin typeface="Helvetica Neue"/>
              </a:rPr>
              <a:t>MPI Status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="1" i="0" dirty="0">
              <a:solidFill>
                <a:srgbClr val="303030"/>
              </a:solidFill>
              <a:effectLst/>
              <a:latin typeface="Helvetica Neue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15784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2031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3591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9711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6255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7819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ssion_slide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assets.mindshow.fun/themes/yellow_bee_honeycomb_vplus_20230307/Session-bg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_slide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_slide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assets.mindshow.fun/themes/yellow_bee_honeycomb_vplus_20230307/End-bg.sv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_slide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assets.mindshow.fun/themes/yellow_bee_honeycomb_vplus_20230307/Cover-bg.sv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talog_slide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assets.mindshow.fun/themes/yellow_bee_honeycomb_vplus_20230307/Catalog-bg.sv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ssion_slide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assets.mindshow.fun/themes/yellow_bee_honeycomb_vplus_20230307/Session-bg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_slide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_slide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assets.mindshow.fun/themes/yellow_bee_honeycomb_vplus_20230307/End-bg.sv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_slide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assets.mindshow.fun/themes/yellow_bee_honeycomb_vplus_20230307/Cover-bg.sv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talog_slide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assets.mindshow.fun/themes/yellow_bee_honeycomb_vplus_20230307/Catalog-bg.sv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5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57" r:id="rId2"/>
    <p:sldLayoutId id="2147483658" r:id="rId3"/>
    <p:sldLayoutId id="2147483659" r:id="rId4"/>
    <p:sldLayoutId id="2147483660" r:id="rId5"/>
    <p:sldLayoutId id="2147483661" r:id="rId6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zhuanlan.zhihu.com/p/684250988" TargetMode="External"/><Relationship Id="rId4" Type="http://schemas.openxmlformats.org/officeDocument/2006/relationships/hyperlink" Target="https://zhuanlan.zhihu.com/p/671419093" TargetMode="Externa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933894" y="2395538"/>
            <a:ext cx="5486399" cy="1333500"/>
          </a:xfrm>
          <a:prstGeom prst="rect">
            <a:avLst/>
          </a:prstGeom>
          <a:noFill/>
        </p:spPr>
        <p:txBody>
          <a:bodyPr wrap="square" rtlCol="0" anchor="b"/>
          <a:lstStyle/>
          <a:p>
            <a:r>
              <a:rPr lang="en-US" altLang="zh-CN" sz="6600" b="1" dirty="0">
                <a:solidFill>
                  <a:srgbClr val="3A151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CUDA</a:t>
            </a:r>
          </a:p>
          <a:p>
            <a:r>
              <a:rPr lang="zh-CN" altLang="en-US" sz="6600" b="1" dirty="0">
                <a:solidFill>
                  <a:srgbClr val="3A151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编程之</a:t>
            </a:r>
            <a:r>
              <a:rPr lang="en-US" altLang="zh-CN" sz="6600" b="1" dirty="0">
                <a:solidFill>
                  <a:srgbClr val="3A151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SWIZZLE</a:t>
            </a:r>
            <a:endParaRPr lang="en-US" sz="6600" b="1" dirty="0">
              <a:solidFill>
                <a:srgbClr val="3A1515"/>
              </a:solidFill>
              <a:latin typeface="Noto Sans SC" pitchFamily="34" charset="0"/>
              <a:ea typeface="Noto Sans SC" pitchFamily="34" charset="-122"/>
              <a:cs typeface="Noto Sans SC" pitchFamily="34" charset="-120"/>
            </a:endParaRPr>
          </a:p>
        </p:txBody>
      </p:sp>
      <p:sp>
        <p:nvSpPr>
          <p:cNvPr id="3" name="Text 1"/>
          <p:cNvSpPr/>
          <p:nvPr/>
        </p:nvSpPr>
        <p:spPr>
          <a:xfrm>
            <a:off x="4367213" y="2309813"/>
            <a:ext cx="3958590" cy="752475"/>
          </a:xfrm>
          <a:prstGeom prst="rect">
            <a:avLst/>
          </a:prstGeom>
          <a:noFill/>
        </p:spPr>
        <p:txBody>
          <a:bodyPr wrap="square" rtlCol="0" anchor="t"/>
          <a:lstStyle/>
          <a:p>
            <a:endParaRPr lang="en-US" sz="1920" dirty="0"/>
          </a:p>
        </p:txBody>
      </p:sp>
      <p:sp>
        <p:nvSpPr>
          <p:cNvPr id="4" name="Text 2"/>
          <p:cNvSpPr/>
          <p:nvPr/>
        </p:nvSpPr>
        <p:spPr>
          <a:xfrm>
            <a:off x="3933894" y="3880854"/>
            <a:ext cx="1943100" cy="552450"/>
          </a:xfrm>
          <a:prstGeom prst="rect">
            <a:avLst/>
          </a:prstGeom>
          <a:noFill/>
        </p:spPr>
        <p:txBody>
          <a:bodyPr wrap="square" rtlCol="0" anchor="t"/>
          <a:lstStyle/>
          <a:p>
            <a:endParaRPr lang="en-US" sz="1200" dirty="0"/>
          </a:p>
          <a:p>
            <a:r>
              <a:rPr lang="en-US" sz="2000" b="0" dirty="0">
                <a:solidFill>
                  <a:srgbClr val="3A151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2023-05-10</a:t>
            </a:r>
            <a:endParaRPr lang="en-US" sz="20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97F9DB97-8388-42BE-5FAC-99B11AA1AB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2" y="0"/>
            <a:ext cx="9134255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assets.mindshow.fun/themes/yellow_bee_honeycomb_vplus_20230307/Content_header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100012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62040" y="90578"/>
            <a:ext cx="6949440" cy="55245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r>
              <a:rPr lang="en-US" sz="2400" b="1" dirty="0">
                <a:solidFill>
                  <a:srgbClr val="3A151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6. </a:t>
            </a:r>
            <a:r>
              <a:rPr lang="en-US" altLang="zh-CN" sz="2400" b="1" dirty="0">
                <a:solidFill>
                  <a:srgbClr val="3A151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Bank Conflict</a:t>
            </a:r>
            <a:endParaRPr lang="en-US" sz="24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7EEEF67-6136-5871-9C2C-17B557E27B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000124"/>
            <a:ext cx="9144000" cy="414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564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57B3B58-4874-72E0-A43E-C6B067EEA9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7683"/>
            <a:ext cx="9144000" cy="4648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3704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9E680C6-F69A-0A4C-4E1F-ACA3AC2C57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0751"/>
            <a:ext cx="9144000" cy="4641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972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D9612D4-799E-5CA9-F9C2-9C262C05F5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65" y="0"/>
            <a:ext cx="898367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4740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4E36555-B8F6-B2F5-14A1-B06DBDBC30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4138"/>
            <a:ext cx="9144000" cy="483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7297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4F0529E-2E7D-E40C-1BA1-36B1A32170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0408"/>
            <a:ext cx="9144000" cy="4822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4534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B301C794-5B14-93C4-E256-8AE99EEC1E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4397"/>
            <a:ext cx="9144000" cy="4734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8734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assets.mindshow.fun/themes/yellow_bee_honeycomb_vplus_20230307/Content_header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100012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8869A87-FA6D-C37E-26DC-5FAE3B5A25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663"/>
            <a:ext cx="9144000" cy="5130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9383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07F609BC-90A2-1133-4906-E3452E45BC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451"/>
            <a:ext cx="9144000" cy="5106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7289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assets.mindshow.fun/themes/yellow_bee_honeycomb_vplus_20230307/Content_header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100012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62000" y="228600"/>
            <a:ext cx="6949440" cy="55245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r>
              <a:rPr lang="en-US" altLang="zh-CN" sz="2400" b="1" dirty="0">
                <a:solidFill>
                  <a:srgbClr val="3A1515"/>
                </a:solidFill>
                <a:latin typeface="Noto Sans SC" pitchFamily="34" charset="0"/>
                <a:ea typeface="Noto Sans SC" pitchFamily="34" charset="-122"/>
              </a:rPr>
              <a:t>1.</a:t>
            </a:r>
            <a:r>
              <a:rPr lang="zh-CN" altLang="en-US" sz="2400" b="1" dirty="0">
                <a:solidFill>
                  <a:srgbClr val="3A1515"/>
                </a:solidFill>
                <a:latin typeface="Noto Sans SC" pitchFamily="34" charset="0"/>
                <a:ea typeface="Noto Sans SC" pitchFamily="34" charset="-122"/>
              </a:rPr>
              <a:t> </a:t>
            </a:r>
            <a:r>
              <a:rPr lang="en-US" altLang="zh-CN" sz="2400" b="1" dirty="0">
                <a:solidFill>
                  <a:srgbClr val="3A1515"/>
                </a:solidFill>
                <a:latin typeface="Noto Sans SC" pitchFamily="34" charset="0"/>
                <a:ea typeface="Noto Sans SC" pitchFamily="34" charset="-122"/>
              </a:rPr>
              <a:t>Cutlass</a:t>
            </a:r>
            <a:r>
              <a:rPr lang="zh-CN" altLang="en-US" sz="2400" b="1" dirty="0">
                <a:solidFill>
                  <a:srgbClr val="3A1515"/>
                </a:solidFill>
                <a:latin typeface="Noto Sans SC" pitchFamily="34" charset="0"/>
                <a:ea typeface="Noto Sans SC" pitchFamily="34" charset="-122"/>
              </a:rPr>
              <a:t>简介</a:t>
            </a:r>
            <a:endParaRPr lang="en-US" sz="2400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9A4EFAB-2C33-2B62-3CAF-7A18B01D7E29}"/>
              </a:ext>
            </a:extLst>
          </p:cNvPr>
          <p:cNvSpPr txBox="1"/>
          <p:nvPr/>
        </p:nvSpPr>
        <p:spPr>
          <a:xfrm>
            <a:off x="262040" y="1357195"/>
            <a:ext cx="8756970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dirty="0"/>
              <a:t>CUTLASS    </a:t>
            </a:r>
          </a:p>
          <a:p>
            <a:r>
              <a:rPr lang="zh-CN" altLang="en-US" dirty="0"/>
              <a:t>（</a:t>
            </a:r>
            <a:r>
              <a:rPr lang="en-US" altLang="zh-CN" dirty="0"/>
              <a:t>DEVELOPING CUDA KERNELS TO PUSH TENSOR CORES TO THE ABSOLUTE LIMIT ON NVIDIA A100</a:t>
            </a:r>
            <a:r>
              <a:rPr lang="zh-CN" altLang="en-US" dirty="0"/>
              <a:t>）</a:t>
            </a:r>
            <a:endParaRPr lang="en-US" altLang="zh-CN" dirty="0">
              <a:solidFill>
                <a:schemeClr val="accent1"/>
              </a:solidFill>
            </a:endParaRPr>
          </a:p>
          <a:p>
            <a:r>
              <a:rPr lang="en-US" altLang="zh-CN" dirty="0">
                <a:solidFill>
                  <a:schemeClr val="accent1"/>
                </a:solidFill>
              </a:rPr>
              <a:t>https://developer.nvidia.com/gtc/2020/video/s21745</a:t>
            </a:r>
            <a:endParaRPr lang="zh-CN" altLang="en-US" dirty="0">
              <a:solidFill>
                <a:schemeClr val="accent1"/>
              </a:solidFill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00CBE5AA-AF12-36A8-C881-E8F13907096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3803"/>
          <a:stretch/>
        </p:blipFill>
        <p:spPr>
          <a:xfrm>
            <a:off x="0" y="2571750"/>
            <a:ext cx="9144000" cy="269786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89969E9F-6D1C-CF4C-7578-F6507B35F7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5849"/>
            <a:ext cx="9144000" cy="5051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1612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assets.mindshow.fun/themes/yellow_bee_honeycomb_vplus_20230307/Content_header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100012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62000" y="228600"/>
            <a:ext cx="6949440" cy="55245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r>
              <a:rPr lang="en-US" sz="2400" b="1" dirty="0">
                <a:solidFill>
                  <a:srgbClr val="3A151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7. </a:t>
            </a:r>
            <a:r>
              <a:rPr lang="en-US" altLang="zh-CN" sz="2400" b="1" dirty="0">
                <a:solidFill>
                  <a:srgbClr val="3A151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Global Mem  </a:t>
            </a:r>
            <a:r>
              <a:rPr lang="en-US" altLang="zh-CN" sz="2400" b="1" dirty="0">
                <a:solidFill>
                  <a:srgbClr val="3A151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  <a:sym typeface="Wingdings" panose="05000000000000000000" pitchFamily="2" charset="2"/>
              </a:rPr>
              <a:t>  Shared Mem</a:t>
            </a:r>
            <a:endParaRPr lang="zh-CN" altLang="en-US" sz="2400" b="1" dirty="0">
              <a:solidFill>
                <a:srgbClr val="3A1515"/>
              </a:solidFill>
              <a:latin typeface="Noto Sans SC" pitchFamily="34" charset="0"/>
              <a:ea typeface="Noto Sans SC" pitchFamily="34" charset="-122"/>
              <a:cs typeface="Noto Sans SC" pitchFamily="34" charset="-12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A7D9CC8-EBB8-45C0-E952-9583F70CACEE}"/>
              </a:ext>
            </a:extLst>
          </p:cNvPr>
          <p:cNvSpPr txBox="1"/>
          <p:nvPr/>
        </p:nvSpPr>
        <p:spPr>
          <a:xfrm>
            <a:off x="486803" y="1644604"/>
            <a:ext cx="68825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一维线性</a:t>
            </a:r>
            <a:endParaRPr lang="en-US" altLang="zh-CN" b="1" dirty="0"/>
          </a:p>
          <a:p>
            <a:r>
              <a:rPr lang="zh-CN" altLang="en-US" dirty="0"/>
              <a:t>无论是在</a:t>
            </a:r>
            <a:r>
              <a:rPr lang="en-US" altLang="zh-CN" dirty="0"/>
              <a:t>Global mem</a:t>
            </a:r>
            <a:r>
              <a:rPr lang="zh-CN" altLang="en-US" dirty="0"/>
              <a:t>还是在</a:t>
            </a:r>
            <a:r>
              <a:rPr lang="en-US" altLang="zh-CN" dirty="0"/>
              <a:t>Shared Mem</a:t>
            </a:r>
            <a:r>
              <a:rPr lang="zh-CN" altLang="en-US" dirty="0"/>
              <a:t>中，内存在物理上是一维的，是一个线性的排列，我们的二维矩阵只是逻辑上的表达。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F3CD9D5-850D-1172-C6A7-52C2765E46E1}"/>
              </a:ext>
            </a:extLst>
          </p:cNvPr>
          <p:cNvSpPr txBox="1"/>
          <p:nvPr/>
        </p:nvSpPr>
        <p:spPr>
          <a:xfrm>
            <a:off x="486803" y="2999758"/>
            <a:ext cx="68218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合并访存</a:t>
            </a:r>
            <a:endParaRPr lang="en-US" altLang="zh-CN" b="1" dirty="0"/>
          </a:p>
          <a:p>
            <a:r>
              <a:rPr lang="zh-CN" altLang="en-US" dirty="0"/>
              <a:t>为了最大程度的较少</a:t>
            </a:r>
            <a:r>
              <a:rPr lang="en-US" altLang="zh-CN" dirty="0"/>
              <a:t>Global mem</a:t>
            </a:r>
            <a:r>
              <a:rPr lang="zh-CN" altLang="en-US" dirty="0"/>
              <a:t>的读写次数，如果是访问连续内存地址的操作会，合并成一个原子读写，称为合并访存。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assets.mindshow.fun/themes/yellow_bee_honeycomb_vplus_20230307/Content_header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100012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62000" y="228600"/>
            <a:ext cx="6949440" cy="55245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r>
              <a:rPr lang="en-US" sz="2400" b="1" dirty="0">
                <a:solidFill>
                  <a:srgbClr val="3A151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4. Swizzle </a:t>
            </a:r>
            <a:r>
              <a:rPr lang="zh-CN" altLang="en-US" sz="2400" b="1" dirty="0">
                <a:solidFill>
                  <a:srgbClr val="3A151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发生的位置</a:t>
            </a:r>
            <a:endParaRPr lang="en-US" sz="24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38A65C1-5B03-5EAC-92C1-C5057005DD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3872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assets.mindshow.fun/themes/yellow_bee_honeycomb_vplus_20230307/Content_header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100012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62000" y="228600"/>
            <a:ext cx="6949440" cy="55245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r>
              <a:rPr lang="en-US" altLang="zh-CN" sz="2400" b="1" dirty="0">
                <a:solidFill>
                  <a:srgbClr val="3A151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6. Global Mem  </a:t>
            </a:r>
            <a:r>
              <a:rPr lang="en-US" altLang="zh-CN" sz="2400" b="1" dirty="0">
                <a:solidFill>
                  <a:srgbClr val="3A151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  <a:sym typeface="Wingdings" panose="05000000000000000000" pitchFamily="2" charset="2"/>
              </a:rPr>
              <a:t>  Shared Mem</a:t>
            </a:r>
            <a:endParaRPr lang="zh-CN" altLang="en-US" sz="2400" b="1" dirty="0">
              <a:solidFill>
                <a:srgbClr val="3A1515"/>
              </a:solidFill>
              <a:latin typeface="Noto Sans SC" pitchFamily="34" charset="0"/>
              <a:ea typeface="Noto Sans SC" pitchFamily="34" charset="-122"/>
              <a:cs typeface="Noto Sans SC" pitchFamily="34" charset="-12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BFFFB66-7138-EF5B-FB16-71BFBB2CFF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8469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assets.mindshow.fun/themes/yellow_bee_honeycomb_vplus_20230307/Content_header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100012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8798D9E-3757-C98E-BB94-A9E5893B9C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663"/>
            <a:ext cx="9144000" cy="5130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3352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C3DFAEB3-4015-BF82-24F9-BF36C03969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83"/>
            <a:ext cx="9144000" cy="5141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1065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DBA2FD4-E7EB-1786-E6A9-C4CBEEC1A8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0" y="0"/>
            <a:ext cx="91294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3144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180FA5E-8E60-BC59-3C04-8AEBDBBAB1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046"/>
            <a:ext cx="9144000" cy="5129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3184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24D4541-0A81-BA54-4CFE-417CF07E6B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92"/>
            <a:ext cx="9144000" cy="5142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3660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assets.mindshow.fun/themes/yellow_bee_honeycomb_vplus_20230307/Content_header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100012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62000" y="228600"/>
            <a:ext cx="6949440" cy="55245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r>
              <a:rPr lang="en-US" sz="2400" b="1" dirty="0">
                <a:solidFill>
                  <a:srgbClr val="3A151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8. </a:t>
            </a:r>
            <a:r>
              <a:rPr lang="en-US" altLang="zh-CN" sz="2400" b="1" dirty="0">
                <a:solidFill>
                  <a:srgbClr val="3A151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  <a:sym typeface="Wingdings" panose="05000000000000000000" pitchFamily="2" charset="2"/>
              </a:rPr>
              <a:t>Shared Mem   Register</a:t>
            </a:r>
            <a:endParaRPr lang="zh-CN" altLang="en-US" sz="2400" b="1" dirty="0">
              <a:solidFill>
                <a:srgbClr val="3A1515"/>
              </a:solidFill>
              <a:latin typeface="Noto Sans SC" pitchFamily="34" charset="0"/>
              <a:ea typeface="Noto Sans SC" pitchFamily="34" charset="-122"/>
              <a:cs typeface="Noto Sans SC" pitchFamily="34" charset="-12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A7D9CC8-EBB8-45C0-E952-9583F70CACEE}"/>
              </a:ext>
            </a:extLst>
          </p:cNvPr>
          <p:cNvSpPr txBox="1"/>
          <p:nvPr/>
        </p:nvSpPr>
        <p:spPr>
          <a:xfrm>
            <a:off x="486803" y="1644604"/>
            <a:ext cx="68825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一维线性</a:t>
            </a:r>
            <a:endParaRPr lang="en-US" altLang="zh-CN" b="1" dirty="0"/>
          </a:p>
          <a:p>
            <a:r>
              <a:rPr lang="zh-CN" altLang="en-US" dirty="0"/>
              <a:t>无论是在</a:t>
            </a:r>
            <a:r>
              <a:rPr lang="en-US" altLang="zh-CN" dirty="0"/>
              <a:t>Global mem</a:t>
            </a:r>
            <a:r>
              <a:rPr lang="zh-CN" altLang="en-US" dirty="0"/>
              <a:t>还是在</a:t>
            </a:r>
            <a:r>
              <a:rPr lang="en-US" altLang="zh-CN" dirty="0"/>
              <a:t>Shared Mem</a:t>
            </a:r>
            <a:r>
              <a:rPr lang="zh-CN" altLang="en-US" dirty="0"/>
              <a:t>中，内存在物理上是一维的，是一个线性的排列，我们的二维矩阵只是逻辑上的表达。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F3CD9D5-850D-1172-C6A7-52C2765E46E1}"/>
              </a:ext>
            </a:extLst>
          </p:cNvPr>
          <p:cNvSpPr txBox="1"/>
          <p:nvPr/>
        </p:nvSpPr>
        <p:spPr>
          <a:xfrm>
            <a:off x="486803" y="2999758"/>
            <a:ext cx="68218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合并访存</a:t>
            </a:r>
            <a:endParaRPr lang="en-US" altLang="zh-CN" b="1" dirty="0"/>
          </a:p>
          <a:p>
            <a:r>
              <a:rPr lang="zh-CN" altLang="en-US" dirty="0"/>
              <a:t>为了最大程度的较少</a:t>
            </a:r>
            <a:r>
              <a:rPr lang="en-US" altLang="zh-CN" dirty="0"/>
              <a:t>Global mem</a:t>
            </a:r>
            <a:r>
              <a:rPr lang="zh-CN" altLang="en-US" dirty="0"/>
              <a:t>的读写次数，如果是访问连续内存地址的操作会，合并成一个原子读写，称为合并访存。</a:t>
            </a:r>
          </a:p>
        </p:txBody>
      </p:sp>
    </p:spTree>
    <p:extLst>
      <p:ext uri="{BB962C8B-B14F-4D97-AF65-F5344CB8AC3E}">
        <p14:creationId xmlns:p14="http://schemas.microsoft.com/office/powerpoint/2010/main" val="22689647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assets.mindshow.fun/themes/yellow_bee_honeycomb_vplus_20230307/Content_header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100012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62000" y="228600"/>
            <a:ext cx="6949440" cy="55245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r>
              <a:rPr lang="en-US" altLang="zh-CN" sz="2400" b="1" dirty="0">
                <a:solidFill>
                  <a:srgbClr val="3A1515"/>
                </a:solidFill>
                <a:latin typeface="Noto Sans SC" pitchFamily="34" charset="0"/>
                <a:ea typeface="Noto Sans SC" pitchFamily="34" charset="-122"/>
              </a:rPr>
              <a:t>1.</a:t>
            </a:r>
            <a:r>
              <a:rPr lang="zh-CN" altLang="en-US" sz="2400" b="1" dirty="0">
                <a:solidFill>
                  <a:srgbClr val="3A1515"/>
                </a:solidFill>
                <a:latin typeface="Noto Sans SC" pitchFamily="34" charset="0"/>
                <a:ea typeface="Noto Sans SC" pitchFamily="34" charset="-122"/>
              </a:rPr>
              <a:t> </a:t>
            </a:r>
            <a:r>
              <a:rPr lang="en-US" altLang="zh-CN" sz="2400" b="1" dirty="0">
                <a:solidFill>
                  <a:srgbClr val="3A1515"/>
                </a:solidFill>
                <a:latin typeface="Noto Sans SC" pitchFamily="34" charset="0"/>
                <a:ea typeface="Noto Sans SC" pitchFamily="34" charset="-122"/>
              </a:rPr>
              <a:t>Cutlass</a:t>
            </a:r>
            <a:r>
              <a:rPr lang="zh-CN" altLang="en-US" sz="2400" b="1" dirty="0">
                <a:solidFill>
                  <a:srgbClr val="3A1515"/>
                </a:solidFill>
                <a:latin typeface="Noto Sans SC" pitchFamily="34" charset="0"/>
                <a:ea typeface="Noto Sans SC" pitchFamily="34" charset="-122"/>
              </a:rPr>
              <a:t>简介</a:t>
            </a:r>
            <a:endParaRPr lang="en-US" altLang="zh-CN" sz="2400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422B3C4E-9696-CA5A-913F-82088A5107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259324"/>
            <a:ext cx="8916838" cy="2846468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9A786E90-2630-D1A9-39A9-CFE83FE08F31}"/>
              </a:ext>
            </a:extLst>
          </p:cNvPr>
          <p:cNvSpPr txBox="1"/>
          <p:nvPr/>
        </p:nvSpPr>
        <p:spPr>
          <a:xfrm>
            <a:off x="279584" y="1543784"/>
            <a:ext cx="59699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CUDA C++ Templates for Deep Learning and Linear Algebra</a:t>
            </a:r>
            <a:endParaRPr lang="zh-CN" altLang="en-US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977EA96-D6CE-3002-9B4D-90793CF0E8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2" y="0"/>
            <a:ext cx="913425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4961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F6F3366-31FC-1C37-3EC0-CB32703102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555"/>
            <a:ext cx="9144000" cy="5120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17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60585F6-8A2B-79EC-4F73-DEE421C67D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421"/>
            <a:ext cx="9144000" cy="5126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0944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D625680-00A1-DBCD-CE5B-A42A0F8C75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54"/>
            <a:ext cx="9144000" cy="5139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2640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313F4A9-DF8F-4C2F-B017-6404B040E5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034" y="0"/>
            <a:ext cx="762993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4021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E1E8FEF-F57C-5ECE-1888-41CCD96FC1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7634" y="0"/>
            <a:ext cx="714873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1108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E0D7206-545D-802E-1242-874CBEA07E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15"/>
            <a:ext cx="9144000" cy="5138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4002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assets.mindshow.fun/themes/yellow_bee_honeycomb_vplus_20230307/Content_header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100012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62000" y="228600"/>
            <a:ext cx="6949440" cy="55245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r>
              <a:rPr lang="en-US" altLang="zh-CN" sz="2400" b="1" dirty="0">
                <a:solidFill>
                  <a:srgbClr val="3A151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9.</a:t>
            </a:r>
            <a:r>
              <a:rPr lang="zh-CN" altLang="en-US" sz="2400" b="1" dirty="0">
                <a:solidFill>
                  <a:srgbClr val="3A151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引用</a:t>
            </a:r>
            <a:endParaRPr lang="zh-CN" altLang="zh-CN" sz="2400" b="1" dirty="0">
              <a:solidFill>
                <a:srgbClr val="3A1515"/>
              </a:solidFill>
              <a:latin typeface="Noto Sans SC" pitchFamily="34" charset="0"/>
              <a:ea typeface="Noto Sans SC" pitchFamily="34" charset="-122"/>
              <a:cs typeface="Noto Sans SC" pitchFamily="34" charset="-12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0" y="1565063"/>
            <a:ext cx="91440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/>
              <a:t>Site:</a:t>
            </a:r>
          </a:p>
          <a:p>
            <a:endParaRPr lang="en-US" altLang="zh-CN" dirty="0"/>
          </a:p>
          <a:p>
            <a:r>
              <a:rPr lang="en-US" altLang="zh-CN" dirty="0">
                <a:hlinkClick r:id="rId4"/>
              </a:rPr>
              <a:t>https://zhuanlan.zhihu.com/p/671419093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>
                <a:hlinkClick r:id="rId5"/>
              </a:rPr>
              <a:t>https://zhuanlan.zhihu.com/p/684250988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https://developer.nvidia.com/gtc/2020/video/s21745</a:t>
            </a:r>
          </a:p>
          <a:p>
            <a:endParaRPr lang="en-US" altLang="zh-CN" dirty="0"/>
          </a:p>
          <a:p>
            <a:r>
              <a:rPr lang="en-US" altLang="zh-CN" dirty="0"/>
              <a:t>https://on-demand.gputechconf.com/gtc/2018/presentation/s81006-volta-architecture-and-performance-optimization.pdf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0363136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871788" y="2633663"/>
            <a:ext cx="3395663" cy="552450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algn="ctr"/>
            <a:r>
              <a:rPr lang="en-US" sz="2400" b="1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THE END</a:t>
            </a:r>
            <a:endParaRPr lang="en-US" sz="2400" dirty="0"/>
          </a:p>
        </p:txBody>
      </p:sp>
      <p:sp>
        <p:nvSpPr>
          <p:cNvPr id="3" name="Text 1"/>
          <p:cNvSpPr/>
          <p:nvPr/>
        </p:nvSpPr>
        <p:spPr>
          <a:xfrm>
            <a:off x="2871788" y="3076575"/>
            <a:ext cx="3395663" cy="1033463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algn="ctr"/>
            <a:r>
              <a:rPr lang="en-US" sz="4500" b="1" dirty="0">
                <a:solidFill>
                  <a:srgbClr val="3A151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THANKS</a:t>
            </a:r>
            <a:endParaRPr lang="en-US" sz="45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assets.mindshow.fun/themes/yellow_bee_honeycomb_vplus_20230307/Content_header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100012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BEE6906-422D-298C-843D-A7515F8EC2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700" y="1009650"/>
            <a:ext cx="8690089" cy="4088401"/>
          </a:xfrm>
          <a:prstGeom prst="rect">
            <a:avLst/>
          </a:prstGeom>
        </p:spPr>
      </p:pic>
      <p:sp>
        <p:nvSpPr>
          <p:cNvPr id="6" name="Text 0">
            <a:extLst>
              <a:ext uri="{FF2B5EF4-FFF2-40B4-BE49-F238E27FC236}">
                <a16:creationId xmlns:a16="http://schemas.microsoft.com/office/drawing/2014/main" id="{7E400C76-D77C-B31E-424E-43194E20E98E}"/>
              </a:ext>
            </a:extLst>
          </p:cNvPr>
          <p:cNvSpPr/>
          <p:nvPr/>
        </p:nvSpPr>
        <p:spPr>
          <a:xfrm>
            <a:off x="762000" y="228600"/>
            <a:ext cx="6949440" cy="55245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r>
              <a:rPr lang="en-US" altLang="zh-CN" sz="2400" b="1" dirty="0">
                <a:solidFill>
                  <a:srgbClr val="3A1515"/>
                </a:solidFill>
                <a:latin typeface="Noto Sans SC" pitchFamily="34" charset="0"/>
                <a:ea typeface="Noto Sans SC" pitchFamily="34" charset="-122"/>
              </a:rPr>
              <a:t>2.</a:t>
            </a:r>
            <a:r>
              <a:rPr lang="zh-CN" altLang="en-US" sz="2400" b="1" dirty="0">
                <a:solidFill>
                  <a:srgbClr val="3A1515"/>
                </a:solidFill>
                <a:latin typeface="Noto Sans SC" pitchFamily="34" charset="0"/>
                <a:ea typeface="Noto Sans SC" pitchFamily="34" charset="-122"/>
              </a:rPr>
              <a:t> </a:t>
            </a:r>
            <a:r>
              <a:rPr lang="en-US" altLang="zh-CN" sz="2400" b="1" dirty="0" err="1">
                <a:solidFill>
                  <a:srgbClr val="3A1515"/>
                </a:solidFill>
                <a:latin typeface="Noto Sans SC" pitchFamily="34" charset="0"/>
                <a:ea typeface="Noto Sans SC" pitchFamily="34" charset="-122"/>
              </a:rPr>
              <a:t>TensorCore</a:t>
            </a:r>
            <a:r>
              <a:rPr lang="en-US" altLang="zh-CN" sz="2400" b="1" dirty="0">
                <a:solidFill>
                  <a:srgbClr val="3A1515"/>
                </a:solidFill>
                <a:latin typeface="Noto Sans SC" pitchFamily="34" charset="0"/>
                <a:ea typeface="Noto Sans SC" pitchFamily="34" charset="-122"/>
              </a:rPr>
              <a:t> </a:t>
            </a:r>
            <a:r>
              <a:rPr lang="zh-CN" altLang="en-US" sz="2400" b="1" dirty="0">
                <a:solidFill>
                  <a:srgbClr val="3A1515"/>
                </a:solidFill>
                <a:latin typeface="Noto Sans SC" pitchFamily="34" charset="0"/>
                <a:ea typeface="Noto Sans SC" pitchFamily="34" charset="-122"/>
              </a:rPr>
              <a:t>简介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846722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assets.mindshow.fun/themes/yellow_bee_honeycomb_vplus_20230307/Content_header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100012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62000" y="228600"/>
            <a:ext cx="6949440" cy="55245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r>
              <a:rPr lang="en-US" altLang="zh-CN" sz="2400" b="1" dirty="0">
                <a:solidFill>
                  <a:srgbClr val="3A1515"/>
                </a:solidFill>
                <a:latin typeface="Noto Sans SC" pitchFamily="34" charset="0"/>
                <a:ea typeface="Noto Sans SC" pitchFamily="34" charset="-122"/>
              </a:rPr>
              <a:t>2.</a:t>
            </a:r>
            <a:r>
              <a:rPr lang="zh-CN" altLang="en-US" sz="2400" b="1" dirty="0">
                <a:solidFill>
                  <a:srgbClr val="3A1515"/>
                </a:solidFill>
                <a:latin typeface="Noto Sans SC" pitchFamily="34" charset="0"/>
                <a:ea typeface="Noto Sans SC" pitchFamily="34" charset="-122"/>
              </a:rPr>
              <a:t> </a:t>
            </a:r>
            <a:r>
              <a:rPr lang="en-US" altLang="zh-CN" sz="2400" b="1" dirty="0" err="1">
                <a:solidFill>
                  <a:srgbClr val="3A1515"/>
                </a:solidFill>
                <a:latin typeface="Noto Sans SC" pitchFamily="34" charset="0"/>
                <a:ea typeface="Noto Sans SC" pitchFamily="34" charset="-122"/>
              </a:rPr>
              <a:t>TensorCore</a:t>
            </a:r>
            <a:r>
              <a:rPr lang="en-US" altLang="zh-CN" sz="2400" b="1" dirty="0">
                <a:solidFill>
                  <a:srgbClr val="3A1515"/>
                </a:solidFill>
                <a:latin typeface="Noto Sans SC" pitchFamily="34" charset="0"/>
                <a:ea typeface="Noto Sans SC" pitchFamily="34" charset="-122"/>
              </a:rPr>
              <a:t> </a:t>
            </a:r>
            <a:r>
              <a:rPr lang="zh-CN" altLang="en-US" sz="2400" b="1" dirty="0">
                <a:solidFill>
                  <a:srgbClr val="3A1515"/>
                </a:solidFill>
                <a:latin typeface="Noto Sans SC" pitchFamily="34" charset="0"/>
                <a:ea typeface="Noto Sans SC" pitchFamily="34" charset="-122"/>
              </a:rPr>
              <a:t>简介</a:t>
            </a:r>
            <a:endParaRPr lang="en-US" sz="24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8DD029E-26DF-EC67-4FC6-1D39409762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009650"/>
            <a:ext cx="9144000" cy="4039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7935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assets.mindshow.fun/themes/yellow_bee_honeycomb_vplus_20230307/Content_header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100012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62000" y="228600"/>
            <a:ext cx="6949440" cy="55245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r>
              <a:rPr lang="en-US" sz="2400" b="1" dirty="0">
                <a:solidFill>
                  <a:srgbClr val="3A151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3. </a:t>
            </a:r>
            <a:r>
              <a:rPr lang="zh-CN" altLang="en-US" sz="2400" b="1" dirty="0">
                <a:solidFill>
                  <a:srgbClr val="3A151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数据流动</a:t>
            </a:r>
            <a:endParaRPr lang="en-US" sz="24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4A45519-F37A-8483-7698-EFC866C0CE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112280"/>
            <a:ext cx="9144000" cy="391885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assets.mindshow.fun/themes/yellow_bee_honeycomb_vplus_20230307/Content_header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100012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62000" y="228600"/>
            <a:ext cx="6949440" cy="55245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r>
              <a:rPr lang="en-US" sz="2400" b="1" dirty="0">
                <a:solidFill>
                  <a:srgbClr val="3A151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3. </a:t>
            </a:r>
            <a:r>
              <a:rPr lang="zh-CN" altLang="en-US" sz="2400" b="1" dirty="0">
                <a:solidFill>
                  <a:srgbClr val="3A151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数据流动</a:t>
            </a:r>
            <a:endParaRPr lang="en-US" sz="24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7D2111B-BC53-2226-0273-1261B14525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8026" y="1074914"/>
            <a:ext cx="5647888" cy="390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6639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assets.mindshow.fun/themes/yellow_bee_honeycomb_vplus_20230307/Content_header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100012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62040" y="90578"/>
            <a:ext cx="6949440" cy="55245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r>
              <a:rPr lang="en-US" sz="2400" b="1" dirty="0">
                <a:solidFill>
                  <a:srgbClr val="3A151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4. Swizzle </a:t>
            </a:r>
            <a:r>
              <a:rPr lang="zh-CN" altLang="en-US" sz="2400" b="1" dirty="0">
                <a:solidFill>
                  <a:srgbClr val="3A151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发生的位置</a:t>
            </a:r>
            <a:endParaRPr lang="en-US" sz="24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188120C-5C21-0183-F6D3-3BF83893B0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733605"/>
            <a:ext cx="9143999" cy="4409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4015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assets.mindshow.fun/themes/yellow_bee_honeycomb_vplus_20230307/Content_header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100012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62040" y="90578"/>
            <a:ext cx="6949440" cy="55245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r>
              <a:rPr lang="en-US" sz="2400" b="1" dirty="0">
                <a:solidFill>
                  <a:srgbClr val="3A151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5. </a:t>
            </a:r>
            <a:r>
              <a:rPr lang="en-US" altLang="zh-CN" sz="2400" b="1" dirty="0" err="1">
                <a:solidFill>
                  <a:srgbClr val="3A151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LDmatrix</a:t>
            </a:r>
            <a:r>
              <a:rPr lang="zh-CN" altLang="en-US" sz="2400" b="1" dirty="0">
                <a:solidFill>
                  <a:srgbClr val="3A151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简介</a:t>
            </a:r>
            <a:endParaRPr lang="en-US" sz="24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081F8F7-D5F8-3C79-5FFC-1BCF4FDB92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2508" y="1000125"/>
            <a:ext cx="6424878" cy="4160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1714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4741</TotalTime>
  <Words>444</Words>
  <Application>Microsoft Office PowerPoint</Application>
  <PresentationFormat>全屏显示(16:9)</PresentationFormat>
  <Paragraphs>81</Paragraphs>
  <Slides>38</Slides>
  <Notes>38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38</vt:i4>
      </vt:variant>
    </vt:vector>
  </HeadingPairs>
  <TitlesOfParts>
    <vt:vector size="44" baseType="lpstr">
      <vt:lpstr>Helvetica Neue</vt:lpstr>
      <vt:lpstr>Noto Sans SC</vt:lpstr>
      <vt:lpstr>Arial</vt:lpstr>
      <vt:lpstr>Calibri</vt:lpstr>
      <vt:lpstr>Office Theme</vt:lpstr>
      <vt:lpstr>1_Office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小白如何快速入门Python</dc:title>
  <dc:subject>SUBTITLE HERE</dc:subject>
  <dc:creator>MindShow.fun</dc:creator>
  <cp:lastModifiedBy>mark</cp:lastModifiedBy>
  <cp:revision>22</cp:revision>
  <dcterms:created xsi:type="dcterms:W3CDTF">2023-04-17T03:04:00Z</dcterms:created>
  <dcterms:modified xsi:type="dcterms:W3CDTF">2024-05-11T06:49:28Z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2052-10.8.2.6613</vt:lpwstr>
  </property>
</Properties>
</file>